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handoutMasterIdLst>
    <p:handoutMasterId r:id="rId23"/>
  </p:handoutMasterIdLst>
  <p:sldIdLst>
    <p:sldId id="256" r:id="rId5"/>
    <p:sldId id="27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100" d="100"/>
          <a:sy n="100" d="100"/>
        </p:scale>
        <p:origin x="96" y="240"/>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52F7C7-3545-CB81-4EEA-E368B65F84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a:extLst>
              <a:ext uri="{FF2B5EF4-FFF2-40B4-BE49-F238E27FC236}">
                <a16:creationId xmlns:a16="http://schemas.microsoft.com/office/drawing/2014/main" id="{713E0E60-674A-7AB5-E0F9-364495407F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2C35AB-B9BA-4F33-B8A2-B8EA3A3F285A}" type="datetimeFigureOut">
              <a:rPr lang="en-HK" smtClean="0"/>
              <a:t>13/6/2025</a:t>
            </a:fld>
            <a:endParaRPr lang="en-HK"/>
          </a:p>
        </p:txBody>
      </p:sp>
      <p:sp>
        <p:nvSpPr>
          <p:cNvPr id="4" name="Footer Placeholder 3">
            <a:extLst>
              <a:ext uri="{FF2B5EF4-FFF2-40B4-BE49-F238E27FC236}">
                <a16:creationId xmlns:a16="http://schemas.microsoft.com/office/drawing/2014/main" id="{1612BD6C-291F-E5FA-7B0E-4243CF62BC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5" name="Slide Number Placeholder 4">
            <a:extLst>
              <a:ext uri="{FF2B5EF4-FFF2-40B4-BE49-F238E27FC236}">
                <a16:creationId xmlns:a16="http://schemas.microsoft.com/office/drawing/2014/main" id="{31C538B3-E55C-EB03-1035-03F8D31C66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E6ADB0-F402-4F0A-88B6-D8EA451B69CA}" type="slidenum">
              <a:rPr lang="en-HK" smtClean="0"/>
              <a:t>‹#›</a:t>
            </a:fld>
            <a:endParaRPr lang="en-HK"/>
          </a:p>
        </p:txBody>
      </p:sp>
    </p:spTree>
    <p:extLst>
      <p:ext uri="{BB962C8B-B14F-4D97-AF65-F5344CB8AC3E}">
        <p14:creationId xmlns:p14="http://schemas.microsoft.com/office/powerpoint/2010/main" val="378360150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8" name="TextBox 7">
            <a:extLst>
              <a:ext uri="{FF2B5EF4-FFF2-40B4-BE49-F238E27FC236}">
                <a16:creationId xmlns:a16="http://schemas.microsoft.com/office/drawing/2014/main" id="{E9652F08-CD08-B503-9692-8CDE294056D9}"/>
              </a:ext>
            </a:extLst>
          </p:cNvPr>
          <p:cNvSpPr txBox="1"/>
          <p:nvPr userDrawn="1"/>
        </p:nvSpPr>
        <p:spPr>
          <a:xfrm rot="19795429">
            <a:off x="-266540" y="263846"/>
            <a:ext cx="5334000" cy="369332"/>
          </a:xfrm>
          <a:prstGeom prst="rect">
            <a:avLst/>
          </a:prstGeom>
          <a:noFill/>
        </p:spPr>
        <p:txBody>
          <a:bodyPr wrap="square" rtlCol="0">
            <a:spAutoFit/>
          </a:bodyPr>
          <a:lstStyle/>
          <a:p>
            <a:r>
              <a:rPr lang="en-US" dirty="0">
                <a:solidFill>
                  <a:schemeClr val="bg2">
                    <a:lumMod val="75000"/>
                  </a:schemeClr>
                </a:solidFill>
              </a:rPr>
              <a:t>By Bobby Lee 2025 </a:t>
            </a:r>
            <a:endParaRPr lang="en-HK" dirty="0">
              <a:solidFill>
                <a:schemeClr val="bg2">
                  <a:lumMod val="75000"/>
                </a:schemeClr>
              </a:solidFill>
            </a:endParaRPr>
          </a:p>
        </p:txBody>
      </p:sp>
      <p:sp>
        <p:nvSpPr>
          <p:cNvPr id="9" name="TextBox 8">
            <a:extLst>
              <a:ext uri="{FF2B5EF4-FFF2-40B4-BE49-F238E27FC236}">
                <a16:creationId xmlns:a16="http://schemas.microsoft.com/office/drawing/2014/main" id="{D7919661-5E73-803A-6845-04DC7DDF4083}"/>
              </a:ext>
            </a:extLst>
          </p:cNvPr>
          <p:cNvSpPr txBox="1"/>
          <p:nvPr userDrawn="1"/>
        </p:nvSpPr>
        <p:spPr>
          <a:xfrm rot="19795429">
            <a:off x="9918859" y="5331146"/>
            <a:ext cx="5334000" cy="369332"/>
          </a:xfrm>
          <a:prstGeom prst="rect">
            <a:avLst/>
          </a:prstGeom>
          <a:noFill/>
        </p:spPr>
        <p:txBody>
          <a:bodyPr wrap="square" rtlCol="0">
            <a:spAutoFit/>
          </a:bodyPr>
          <a:lstStyle/>
          <a:p>
            <a:r>
              <a:rPr lang="en-US" dirty="0">
                <a:solidFill>
                  <a:schemeClr val="bg2">
                    <a:lumMod val="75000"/>
                  </a:schemeClr>
                </a:solidFill>
              </a:rPr>
              <a:t>By Bobby Lee 2025 </a:t>
            </a:r>
            <a:endParaRPr lang="en-HK" dirty="0">
              <a:solidFill>
                <a:schemeClr val="bg2">
                  <a:lumMod val="75000"/>
                </a:schemeClr>
              </a:solidFill>
            </a:endParaRPr>
          </a:p>
        </p:txBody>
      </p:sp>
    </p:spTree>
    <p:extLst>
      <p:ext uri="{BB962C8B-B14F-4D97-AF65-F5344CB8AC3E}">
        <p14:creationId xmlns:p14="http://schemas.microsoft.com/office/powerpoint/2010/main" val="23258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3983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1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3433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20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2268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4504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380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0126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9301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6/13/2025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92342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6/13/2025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B4DE9E88-C101-0761-914E-50CB48F6B9D9}"/>
              </a:ext>
            </a:extLst>
          </p:cNvPr>
          <p:cNvSpPr txBox="1"/>
          <p:nvPr userDrawn="1"/>
        </p:nvSpPr>
        <p:spPr>
          <a:xfrm rot="19795429">
            <a:off x="-266540" y="263846"/>
            <a:ext cx="5334000" cy="369332"/>
          </a:xfrm>
          <a:prstGeom prst="rect">
            <a:avLst/>
          </a:prstGeom>
          <a:noFill/>
        </p:spPr>
        <p:txBody>
          <a:bodyPr wrap="square" rtlCol="0">
            <a:spAutoFit/>
          </a:bodyPr>
          <a:lstStyle/>
          <a:p>
            <a:r>
              <a:rPr lang="en-US" b="1" dirty="0">
                <a:solidFill>
                  <a:schemeClr val="bg2">
                    <a:lumMod val="75000"/>
                  </a:schemeClr>
                </a:solidFill>
              </a:rPr>
              <a:t>By Bobby Lee 2025 </a:t>
            </a:r>
            <a:endParaRPr lang="en-HK" b="1" dirty="0">
              <a:solidFill>
                <a:schemeClr val="bg2">
                  <a:lumMod val="75000"/>
                </a:schemeClr>
              </a:solidFill>
            </a:endParaRPr>
          </a:p>
        </p:txBody>
      </p:sp>
      <p:sp>
        <p:nvSpPr>
          <p:cNvPr id="9" name="TextBox 8">
            <a:extLst>
              <a:ext uri="{FF2B5EF4-FFF2-40B4-BE49-F238E27FC236}">
                <a16:creationId xmlns:a16="http://schemas.microsoft.com/office/drawing/2014/main" id="{7359394F-EB9E-6F1F-9273-E9ADA8B51DAE}"/>
              </a:ext>
            </a:extLst>
          </p:cNvPr>
          <p:cNvSpPr txBox="1"/>
          <p:nvPr userDrawn="1"/>
        </p:nvSpPr>
        <p:spPr>
          <a:xfrm rot="19795429">
            <a:off x="9893461" y="5176962"/>
            <a:ext cx="5334000" cy="369332"/>
          </a:xfrm>
          <a:prstGeom prst="rect">
            <a:avLst/>
          </a:prstGeom>
          <a:noFill/>
        </p:spPr>
        <p:txBody>
          <a:bodyPr wrap="square" rtlCol="0">
            <a:spAutoFit/>
          </a:bodyPr>
          <a:lstStyle/>
          <a:p>
            <a:r>
              <a:rPr lang="en-US" dirty="0">
                <a:solidFill>
                  <a:schemeClr val="bg2">
                    <a:lumMod val="75000"/>
                  </a:schemeClr>
                </a:solidFill>
              </a:rPr>
              <a:t>By Bobby Lee 2025 </a:t>
            </a:r>
            <a:endParaRPr lang="en-HK" dirty="0">
              <a:solidFill>
                <a:schemeClr val="bg2">
                  <a:lumMod val="75000"/>
                </a:schemeClr>
              </a:solidFill>
            </a:endParaRPr>
          </a:p>
        </p:txBody>
      </p:sp>
    </p:spTree>
    <p:extLst>
      <p:ext uri="{BB962C8B-B14F-4D97-AF65-F5344CB8AC3E}">
        <p14:creationId xmlns:p14="http://schemas.microsoft.com/office/powerpoint/2010/main" val="384177170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4" name="Picture 13" descr="Pastel colors in gradient surface design">
            <a:extLst>
              <a:ext uri="{FF2B5EF4-FFF2-40B4-BE49-F238E27FC236}">
                <a16:creationId xmlns:a16="http://schemas.microsoft.com/office/drawing/2014/main" id="{79502EB1-46B2-7586-F1ED-D14F2DC8778B}"/>
              </a:ext>
            </a:extLst>
          </p:cNvPr>
          <p:cNvPicPr>
            <a:picLocks noChangeAspect="1"/>
          </p:cNvPicPr>
          <p:nvPr/>
        </p:nvPicPr>
        <p:blipFill>
          <a:blip r:embed="rId2"/>
          <a:srcRect t="15730"/>
          <a:stretch>
            <a:fillRect/>
          </a:stretch>
        </p:blipFill>
        <p:spPr>
          <a:xfrm>
            <a:off x="0" y="0"/>
            <a:ext cx="12191998" cy="6858000"/>
          </a:xfrm>
          <a:prstGeom prst="rect">
            <a:avLst/>
          </a:prstGeom>
        </p:spPr>
      </p:pic>
      <p:sp>
        <p:nvSpPr>
          <p:cNvPr id="15" name="Rectangle 1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530293E-38B2-43B8-8E88-EC33AFBB6C45}"/>
              </a:ext>
            </a:extLst>
          </p:cNvPr>
          <p:cNvSpPr>
            <a:spLocks noGrp="1"/>
          </p:cNvSpPr>
          <p:nvPr>
            <p:ph type="ctrTitle"/>
          </p:nvPr>
        </p:nvSpPr>
        <p:spPr>
          <a:xfrm>
            <a:off x="708203" y="2660834"/>
            <a:ext cx="10775591" cy="960120"/>
          </a:xfrm>
          <a:ln>
            <a:noFill/>
          </a:ln>
        </p:spPr>
        <p:txBody>
          <a:bodyPr anchor="ctr">
            <a:noAutofit/>
          </a:bodyPr>
          <a:lstStyle/>
          <a:p>
            <a:r>
              <a:rPr lang="en-US" sz="6000" spc="55" dirty="0" err="1"/>
              <a:t>Eedi</a:t>
            </a:r>
            <a:r>
              <a:rPr lang="en-US" sz="6000" spc="55" dirty="0"/>
              <a:t> </a:t>
            </a:r>
            <a:r>
              <a:rPr lang="en-US" sz="6000" spc="-5" dirty="0"/>
              <a:t>- </a:t>
            </a:r>
            <a:r>
              <a:rPr lang="en-US" sz="6000" spc="65" dirty="0"/>
              <a:t>Mining </a:t>
            </a:r>
            <a:r>
              <a:rPr lang="en-US" sz="6000" spc="75" dirty="0"/>
              <a:t>Misconceptions </a:t>
            </a:r>
            <a:r>
              <a:rPr lang="en-US" sz="6000" spc="35" dirty="0"/>
              <a:t>in</a:t>
            </a:r>
            <a:r>
              <a:rPr lang="en-US" sz="6000" spc="75" dirty="0"/>
              <a:t> </a:t>
            </a:r>
            <a:r>
              <a:rPr lang="en-US" sz="6000" spc="80" dirty="0"/>
              <a:t>Mathematics</a:t>
            </a:r>
            <a:endParaRPr lang="en-HK" sz="6000" dirty="0"/>
          </a:p>
        </p:txBody>
      </p:sp>
      <p:sp>
        <p:nvSpPr>
          <p:cNvPr id="3" name="Subtitle 2">
            <a:extLst>
              <a:ext uri="{FF2B5EF4-FFF2-40B4-BE49-F238E27FC236}">
                <a16:creationId xmlns:a16="http://schemas.microsoft.com/office/drawing/2014/main" id="{FA0BB30E-6CDD-E0BF-422F-7233FD1EBBF7}"/>
              </a:ext>
            </a:extLst>
          </p:cNvPr>
          <p:cNvSpPr>
            <a:spLocks noGrp="1"/>
          </p:cNvSpPr>
          <p:nvPr>
            <p:ph type="subTitle" idx="1"/>
          </p:nvPr>
        </p:nvSpPr>
        <p:spPr>
          <a:xfrm>
            <a:off x="8270291" y="6081522"/>
            <a:ext cx="2830525" cy="1031513"/>
          </a:xfrm>
        </p:spPr>
        <p:txBody>
          <a:bodyPr anchor="ctr">
            <a:noAutofit/>
          </a:bodyPr>
          <a:lstStyle/>
          <a:p>
            <a:r>
              <a:rPr lang="en-HK" sz="2000" i="0" dirty="0"/>
              <a:t>Speaker: Bobby Lee          </a:t>
            </a:r>
          </a:p>
          <a:p>
            <a:r>
              <a:rPr lang="en-HK" sz="2000" i="0" dirty="0"/>
              <a:t>Singapore 2025</a:t>
            </a:r>
          </a:p>
          <a:p>
            <a:endParaRPr lang="en-HK" sz="2000" dirty="0"/>
          </a:p>
          <a:p>
            <a:pPr algn="r"/>
            <a:endParaRPr lang="en-HK" sz="2000" dirty="0"/>
          </a:p>
        </p:txBody>
      </p:sp>
      <p:pic>
        <p:nvPicPr>
          <p:cNvPr id="6" name="Picture 5" descr="A black circle with white text and a letter&#10;&#10;AI-generated content may be incorrect.">
            <a:extLst>
              <a:ext uri="{FF2B5EF4-FFF2-40B4-BE49-F238E27FC236}">
                <a16:creationId xmlns:a16="http://schemas.microsoft.com/office/drawing/2014/main" id="{D4C810FE-A016-62DF-1381-4799F35E2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506" y="5450322"/>
            <a:ext cx="1552575" cy="1535195"/>
          </a:xfrm>
          <a:prstGeom prst="rect">
            <a:avLst/>
          </a:prstGeom>
        </p:spPr>
      </p:pic>
      <p:sp>
        <p:nvSpPr>
          <p:cNvPr id="7" name="TextBox 6">
            <a:extLst>
              <a:ext uri="{FF2B5EF4-FFF2-40B4-BE49-F238E27FC236}">
                <a16:creationId xmlns:a16="http://schemas.microsoft.com/office/drawing/2014/main" id="{65BE0C2A-9DBD-DE69-3766-ABBFCC9AB45A}"/>
              </a:ext>
            </a:extLst>
          </p:cNvPr>
          <p:cNvSpPr txBox="1"/>
          <p:nvPr/>
        </p:nvSpPr>
        <p:spPr>
          <a:xfrm>
            <a:off x="1463040" y="4014621"/>
            <a:ext cx="5056632" cy="584775"/>
          </a:xfrm>
          <a:prstGeom prst="rect">
            <a:avLst/>
          </a:prstGeom>
          <a:noFill/>
        </p:spPr>
        <p:txBody>
          <a:bodyPr wrap="square" rtlCol="0">
            <a:spAutoFit/>
          </a:bodyPr>
          <a:lstStyle/>
          <a:p>
            <a:r>
              <a:rPr lang="en-HK" sz="3200" b="1" dirty="0"/>
              <a:t>Post-Competition Review</a:t>
            </a:r>
          </a:p>
        </p:txBody>
      </p:sp>
    </p:spTree>
    <p:extLst>
      <p:ext uri="{BB962C8B-B14F-4D97-AF65-F5344CB8AC3E}">
        <p14:creationId xmlns:p14="http://schemas.microsoft.com/office/powerpoint/2010/main" val="19624335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A98E-9E53-F063-5C37-7E5E372FA6E7}"/>
              </a:ext>
            </a:extLst>
          </p:cNvPr>
          <p:cNvSpPr>
            <a:spLocks noGrp="1"/>
          </p:cNvSpPr>
          <p:nvPr>
            <p:ph type="title"/>
          </p:nvPr>
        </p:nvSpPr>
        <p:spPr>
          <a:xfrm>
            <a:off x="426767" y="498348"/>
            <a:ext cx="11155680" cy="1463040"/>
          </a:xfrm>
        </p:spPr>
        <p:txBody>
          <a:bodyPr>
            <a:normAutofit fontScale="90000"/>
          </a:bodyPr>
          <a:lstStyle/>
          <a:p>
            <a:r>
              <a:rPr lang="en-US" b="0" dirty="0"/>
              <a:t>Data Generation: Filling Missing Misconceptions</a:t>
            </a:r>
            <a:br>
              <a:rPr lang="en-US" b="0" dirty="0"/>
            </a:br>
            <a:endParaRPr lang="en-HK" b="0" dirty="0"/>
          </a:p>
        </p:txBody>
      </p:sp>
      <p:sp>
        <p:nvSpPr>
          <p:cNvPr id="3" name="Content Placeholder 2">
            <a:extLst>
              <a:ext uri="{FF2B5EF4-FFF2-40B4-BE49-F238E27FC236}">
                <a16:creationId xmlns:a16="http://schemas.microsoft.com/office/drawing/2014/main" id="{76C0C59C-C627-CFEF-E4B3-D041A6ED7A91}"/>
              </a:ext>
            </a:extLst>
          </p:cNvPr>
          <p:cNvSpPr>
            <a:spLocks noGrp="1"/>
          </p:cNvSpPr>
          <p:nvPr>
            <p:ph idx="1"/>
          </p:nvPr>
        </p:nvSpPr>
        <p:spPr/>
        <p:txBody>
          <a:bodyPr/>
          <a:lstStyle/>
          <a:p>
            <a:endParaRPr lang="en-HK" dirty="0"/>
          </a:p>
        </p:txBody>
      </p:sp>
      <p:sp>
        <p:nvSpPr>
          <p:cNvPr id="4" name="object 4">
            <a:extLst>
              <a:ext uri="{FF2B5EF4-FFF2-40B4-BE49-F238E27FC236}">
                <a16:creationId xmlns:a16="http://schemas.microsoft.com/office/drawing/2014/main" id="{B5483440-04D8-D8D7-9781-55F6C4F2A35A}"/>
              </a:ext>
            </a:extLst>
          </p:cNvPr>
          <p:cNvSpPr/>
          <p:nvPr/>
        </p:nvSpPr>
        <p:spPr>
          <a:xfrm>
            <a:off x="198167" y="2167128"/>
            <a:ext cx="5563362" cy="2388651"/>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EC42F55F-1ED2-17DF-EC83-0C64B14EBAA7}"/>
              </a:ext>
            </a:extLst>
          </p:cNvPr>
          <p:cNvSpPr/>
          <p:nvPr/>
        </p:nvSpPr>
        <p:spPr>
          <a:xfrm>
            <a:off x="3724322" y="1359192"/>
            <a:ext cx="8108014" cy="4986744"/>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C2F1A055-194A-E730-F63F-2932ACE81636}"/>
              </a:ext>
            </a:extLst>
          </p:cNvPr>
          <p:cNvSpPr txBox="1"/>
          <p:nvPr/>
        </p:nvSpPr>
        <p:spPr>
          <a:xfrm>
            <a:off x="426767" y="-118872"/>
            <a:ext cx="6094476" cy="707886"/>
          </a:xfrm>
          <a:prstGeom prst="rect">
            <a:avLst/>
          </a:prstGeom>
          <a:noFill/>
        </p:spPr>
        <p:txBody>
          <a:bodyPr wrap="square">
            <a:spAutoFit/>
          </a:bodyPr>
          <a:lstStyle/>
          <a:p>
            <a:r>
              <a:rPr lang="en-US" sz="4000" b="1" dirty="0"/>
              <a:t>Algorithm </a:t>
            </a:r>
            <a:endParaRPr lang="en-HK" sz="4000" b="1" dirty="0"/>
          </a:p>
        </p:txBody>
      </p:sp>
    </p:spTree>
    <p:extLst>
      <p:ext uri="{BB962C8B-B14F-4D97-AF65-F5344CB8AC3E}">
        <p14:creationId xmlns:p14="http://schemas.microsoft.com/office/powerpoint/2010/main" val="36616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6" name="Freeform: Shape 25">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8" name="Picture 7" descr="A diagram of a computer program&#10;&#10;AI-generated content may be incorrect.">
            <a:extLst>
              <a:ext uri="{FF2B5EF4-FFF2-40B4-BE49-F238E27FC236}">
                <a16:creationId xmlns:a16="http://schemas.microsoft.com/office/drawing/2014/main" id="{9E09B310-B6F0-0681-4B69-9544D7A80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857" y="731382"/>
            <a:ext cx="9311782" cy="5618528"/>
          </a:xfrm>
          <a:prstGeom prst="rect">
            <a:avLst/>
          </a:prstGeom>
        </p:spPr>
      </p:pic>
      <p:sp>
        <p:nvSpPr>
          <p:cNvPr id="2" name="Title 1">
            <a:extLst>
              <a:ext uri="{FF2B5EF4-FFF2-40B4-BE49-F238E27FC236}">
                <a16:creationId xmlns:a16="http://schemas.microsoft.com/office/drawing/2014/main" id="{B740E42F-C853-C995-FF91-2378CF321CF4}"/>
              </a:ext>
            </a:extLst>
          </p:cNvPr>
          <p:cNvSpPr>
            <a:spLocks noGrp="1"/>
          </p:cNvSpPr>
          <p:nvPr>
            <p:ph type="title"/>
          </p:nvPr>
        </p:nvSpPr>
        <p:spPr>
          <a:xfrm>
            <a:off x="0" y="969264"/>
            <a:ext cx="3611880" cy="1567572"/>
          </a:xfrm>
        </p:spPr>
        <p:txBody>
          <a:bodyPr vert="horz" lIns="91440" tIns="45720" rIns="91440" bIns="45720" rtlCol="0" anchor="b">
            <a:normAutofit fontScale="90000"/>
          </a:bodyPr>
          <a:lstStyle/>
          <a:p>
            <a:pPr>
              <a:lnSpc>
                <a:spcPct val="90000"/>
              </a:lnSpc>
            </a:pPr>
            <a:r>
              <a:rPr lang="en-US" sz="3400" dirty="0"/>
              <a:t>Contrastive Learning</a:t>
            </a:r>
            <a:br>
              <a:rPr lang="en-US" sz="3400" dirty="0"/>
            </a:br>
            <a:r>
              <a:rPr lang="en-US" sz="3400" dirty="0"/>
              <a:t>Fine-Tuning of LLM</a:t>
            </a:r>
            <a:br>
              <a:rPr lang="en-US" sz="3400" dirty="0"/>
            </a:br>
            <a:endParaRPr lang="en-US" sz="3400" dirty="0"/>
          </a:p>
        </p:txBody>
      </p:sp>
      <p:sp>
        <p:nvSpPr>
          <p:cNvPr id="9" name="TextBox 8">
            <a:extLst>
              <a:ext uri="{FF2B5EF4-FFF2-40B4-BE49-F238E27FC236}">
                <a16:creationId xmlns:a16="http://schemas.microsoft.com/office/drawing/2014/main" id="{09B3C1BD-6BAA-7F18-DFD9-D2948DDCE643}"/>
              </a:ext>
            </a:extLst>
          </p:cNvPr>
          <p:cNvSpPr txBox="1"/>
          <p:nvPr/>
        </p:nvSpPr>
        <p:spPr>
          <a:xfrm>
            <a:off x="426767" y="-118872"/>
            <a:ext cx="6094476" cy="707886"/>
          </a:xfrm>
          <a:prstGeom prst="rect">
            <a:avLst/>
          </a:prstGeom>
          <a:noFill/>
        </p:spPr>
        <p:txBody>
          <a:bodyPr wrap="square">
            <a:spAutoFit/>
          </a:bodyPr>
          <a:lstStyle/>
          <a:p>
            <a:r>
              <a:rPr lang="en-US" sz="4000" b="1" dirty="0"/>
              <a:t>Algorithm </a:t>
            </a:r>
            <a:endParaRPr lang="en-HK" sz="4000" b="1" dirty="0"/>
          </a:p>
        </p:txBody>
      </p:sp>
    </p:spTree>
    <p:extLst>
      <p:ext uri="{BB962C8B-B14F-4D97-AF65-F5344CB8AC3E}">
        <p14:creationId xmlns:p14="http://schemas.microsoft.com/office/powerpoint/2010/main" val="152844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DAD1-8DCB-4CB3-379E-91F861414666}"/>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48D7A8FE-B0A5-A07A-EDAE-85A4EAD11C79}"/>
              </a:ext>
            </a:extLst>
          </p:cNvPr>
          <p:cNvSpPr>
            <a:spLocks noGrp="1"/>
          </p:cNvSpPr>
          <p:nvPr>
            <p:ph idx="1"/>
          </p:nvPr>
        </p:nvSpPr>
        <p:spPr/>
        <p:txBody>
          <a:bodyPr/>
          <a:lstStyle/>
          <a:p>
            <a:endParaRPr lang="en-HK"/>
          </a:p>
        </p:txBody>
      </p:sp>
      <p:sp>
        <p:nvSpPr>
          <p:cNvPr id="4" name="object 3">
            <a:extLst>
              <a:ext uri="{FF2B5EF4-FFF2-40B4-BE49-F238E27FC236}">
                <a16:creationId xmlns:a16="http://schemas.microsoft.com/office/drawing/2014/main" id="{62948D44-15B6-0F9A-6B75-6A2F457933B4}"/>
              </a:ext>
            </a:extLst>
          </p:cNvPr>
          <p:cNvSpPr/>
          <p:nvPr/>
        </p:nvSpPr>
        <p:spPr>
          <a:xfrm>
            <a:off x="515112" y="779404"/>
            <a:ext cx="11155680" cy="5888587"/>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9863FB2-9EF4-02A5-8EED-3F51BE553B6C}"/>
              </a:ext>
            </a:extLst>
          </p:cNvPr>
          <p:cNvSpPr txBox="1"/>
          <p:nvPr/>
        </p:nvSpPr>
        <p:spPr>
          <a:xfrm>
            <a:off x="426767" y="-118872"/>
            <a:ext cx="6094476" cy="707886"/>
          </a:xfrm>
          <a:prstGeom prst="rect">
            <a:avLst/>
          </a:prstGeom>
          <a:noFill/>
        </p:spPr>
        <p:txBody>
          <a:bodyPr wrap="square">
            <a:spAutoFit/>
          </a:bodyPr>
          <a:lstStyle/>
          <a:p>
            <a:r>
              <a:rPr lang="en-US" sz="4000" b="1" dirty="0"/>
              <a:t>Algorithm </a:t>
            </a:r>
            <a:endParaRPr lang="en-HK" sz="4000" b="1" dirty="0"/>
          </a:p>
        </p:txBody>
      </p:sp>
    </p:spTree>
    <p:extLst>
      <p:ext uri="{BB962C8B-B14F-4D97-AF65-F5344CB8AC3E}">
        <p14:creationId xmlns:p14="http://schemas.microsoft.com/office/powerpoint/2010/main" val="310612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0BD5-078D-CA39-9155-D06DB1BEA48A}"/>
              </a:ext>
            </a:extLst>
          </p:cNvPr>
          <p:cNvSpPr>
            <a:spLocks noGrp="1"/>
          </p:cNvSpPr>
          <p:nvPr>
            <p:ph type="title"/>
          </p:nvPr>
        </p:nvSpPr>
        <p:spPr>
          <a:xfrm>
            <a:off x="518160" y="-91440"/>
            <a:ext cx="11155680" cy="1463040"/>
          </a:xfrm>
        </p:spPr>
        <p:txBody>
          <a:bodyPr>
            <a:normAutofit/>
          </a:bodyPr>
          <a:lstStyle/>
          <a:p>
            <a:r>
              <a:rPr lang="en-US" sz="4000"/>
              <a:t>Retrieval</a:t>
            </a:r>
            <a:endParaRPr lang="en-HK" sz="4000" dirty="0"/>
          </a:p>
        </p:txBody>
      </p:sp>
      <p:sp>
        <p:nvSpPr>
          <p:cNvPr id="3" name="Content Placeholder 2">
            <a:extLst>
              <a:ext uri="{FF2B5EF4-FFF2-40B4-BE49-F238E27FC236}">
                <a16:creationId xmlns:a16="http://schemas.microsoft.com/office/drawing/2014/main" id="{8BA60960-66E2-B848-E989-359ABEA8AA9B}"/>
              </a:ext>
            </a:extLst>
          </p:cNvPr>
          <p:cNvSpPr>
            <a:spLocks noGrp="1"/>
          </p:cNvSpPr>
          <p:nvPr>
            <p:ph idx="1"/>
          </p:nvPr>
        </p:nvSpPr>
        <p:spPr/>
        <p:txBody>
          <a:bodyPr/>
          <a:lstStyle/>
          <a:p>
            <a:pPr marL="0" indent="0">
              <a:buNone/>
            </a:pPr>
            <a:endParaRPr lang="en-HK" dirty="0"/>
          </a:p>
        </p:txBody>
      </p:sp>
      <p:pic>
        <p:nvPicPr>
          <p:cNvPr id="5" name="Picture 4">
            <a:extLst>
              <a:ext uri="{FF2B5EF4-FFF2-40B4-BE49-F238E27FC236}">
                <a16:creationId xmlns:a16="http://schemas.microsoft.com/office/drawing/2014/main" id="{C474C0CD-9B33-C720-4A3E-9BB5D7F84630}"/>
              </a:ext>
            </a:extLst>
          </p:cNvPr>
          <p:cNvPicPr>
            <a:picLocks noChangeAspect="1"/>
          </p:cNvPicPr>
          <p:nvPr/>
        </p:nvPicPr>
        <p:blipFill>
          <a:blip r:embed="rId2"/>
          <a:stretch>
            <a:fillRect/>
          </a:stretch>
        </p:blipFill>
        <p:spPr>
          <a:xfrm>
            <a:off x="176212" y="871570"/>
            <a:ext cx="11839575" cy="5474366"/>
          </a:xfrm>
          <a:prstGeom prst="rect">
            <a:avLst/>
          </a:prstGeom>
        </p:spPr>
      </p:pic>
    </p:spTree>
    <p:extLst>
      <p:ext uri="{BB962C8B-B14F-4D97-AF65-F5344CB8AC3E}">
        <p14:creationId xmlns:p14="http://schemas.microsoft.com/office/powerpoint/2010/main" val="186246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D272-25B2-9143-FD58-FAF48BBDA110}"/>
              </a:ext>
            </a:extLst>
          </p:cNvPr>
          <p:cNvSpPr>
            <a:spLocks noGrp="1"/>
          </p:cNvSpPr>
          <p:nvPr>
            <p:ph type="title"/>
          </p:nvPr>
        </p:nvSpPr>
        <p:spPr>
          <a:xfrm>
            <a:off x="518160" y="-82296"/>
            <a:ext cx="11155680" cy="1463040"/>
          </a:xfrm>
        </p:spPr>
        <p:txBody>
          <a:bodyPr>
            <a:normAutofit/>
          </a:bodyPr>
          <a:lstStyle/>
          <a:p>
            <a:r>
              <a:rPr lang="en-US" sz="4000" dirty="0" err="1"/>
              <a:t>Rerank</a:t>
            </a:r>
            <a:endParaRPr lang="en-HK" sz="4000" dirty="0"/>
          </a:p>
        </p:txBody>
      </p:sp>
      <p:sp>
        <p:nvSpPr>
          <p:cNvPr id="3" name="Content Placeholder 2">
            <a:extLst>
              <a:ext uri="{FF2B5EF4-FFF2-40B4-BE49-F238E27FC236}">
                <a16:creationId xmlns:a16="http://schemas.microsoft.com/office/drawing/2014/main" id="{68886929-10EA-09C4-0C81-6BD6F24177EE}"/>
              </a:ext>
            </a:extLst>
          </p:cNvPr>
          <p:cNvSpPr>
            <a:spLocks noGrp="1"/>
          </p:cNvSpPr>
          <p:nvPr>
            <p:ph idx="1"/>
          </p:nvPr>
        </p:nvSpPr>
        <p:spPr>
          <a:xfrm>
            <a:off x="649544" y="781892"/>
            <a:ext cx="11155680" cy="3767328"/>
          </a:xfrm>
        </p:spPr>
        <p:txBody>
          <a:bodyPr/>
          <a:lstStyle/>
          <a:p>
            <a:pPr marL="0" indent="0">
              <a:buNone/>
            </a:pPr>
            <a:r>
              <a:rPr lang="en-US" sz="2800" dirty="0"/>
              <a:t>KNN Algorithm Relies on Vector Distance for Result Ranking, Which Is Overly Coarse, Requiring a More Advanced Re-ranking Approach.</a:t>
            </a:r>
          </a:p>
          <a:p>
            <a:endParaRPr lang="en-HK" dirty="0"/>
          </a:p>
        </p:txBody>
      </p:sp>
      <p:pic>
        <p:nvPicPr>
          <p:cNvPr id="5" name="Picture 4">
            <a:extLst>
              <a:ext uri="{FF2B5EF4-FFF2-40B4-BE49-F238E27FC236}">
                <a16:creationId xmlns:a16="http://schemas.microsoft.com/office/drawing/2014/main" id="{9A8DF8DD-FF09-C85D-5464-17A876CFF744}"/>
              </a:ext>
            </a:extLst>
          </p:cNvPr>
          <p:cNvPicPr>
            <a:picLocks noChangeAspect="1"/>
          </p:cNvPicPr>
          <p:nvPr/>
        </p:nvPicPr>
        <p:blipFill>
          <a:blip r:embed="rId2"/>
          <a:stretch>
            <a:fillRect/>
          </a:stretch>
        </p:blipFill>
        <p:spPr>
          <a:xfrm>
            <a:off x="183753" y="2023872"/>
            <a:ext cx="11824494" cy="3971536"/>
          </a:xfrm>
          <a:prstGeom prst="rect">
            <a:avLst/>
          </a:prstGeom>
        </p:spPr>
      </p:pic>
    </p:spTree>
    <p:extLst>
      <p:ext uri="{BB962C8B-B14F-4D97-AF65-F5344CB8AC3E}">
        <p14:creationId xmlns:p14="http://schemas.microsoft.com/office/powerpoint/2010/main" val="414355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B577-FF08-581D-E543-1BEDA0EE760E}"/>
              </a:ext>
            </a:extLst>
          </p:cNvPr>
          <p:cNvSpPr>
            <a:spLocks noGrp="1"/>
          </p:cNvSpPr>
          <p:nvPr>
            <p:ph type="title"/>
          </p:nvPr>
        </p:nvSpPr>
        <p:spPr>
          <a:xfrm>
            <a:off x="435864" y="-109728"/>
            <a:ext cx="11155680" cy="1463040"/>
          </a:xfrm>
        </p:spPr>
        <p:txBody>
          <a:bodyPr>
            <a:normAutofit/>
          </a:bodyPr>
          <a:lstStyle/>
          <a:p>
            <a:r>
              <a:rPr lang="en-HK" sz="4000" dirty="0"/>
              <a:t>Similarity Matching</a:t>
            </a:r>
            <a:br>
              <a:rPr lang="en-HK" sz="4000" dirty="0"/>
            </a:br>
            <a:endParaRPr lang="en-HK" sz="4000" dirty="0"/>
          </a:p>
        </p:txBody>
      </p:sp>
      <p:sp>
        <p:nvSpPr>
          <p:cNvPr id="3" name="Content Placeholder 2">
            <a:extLst>
              <a:ext uri="{FF2B5EF4-FFF2-40B4-BE49-F238E27FC236}">
                <a16:creationId xmlns:a16="http://schemas.microsoft.com/office/drawing/2014/main" id="{46390C5B-8B8D-9C6C-635F-97E922D4FF7C}"/>
              </a:ext>
            </a:extLst>
          </p:cNvPr>
          <p:cNvSpPr>
            <a:spLocks noGrp="1"/>
          </p:cNvSpPr>
          <p:nvPr>
            <p:ph idx="1"/>
          </p:nvPr>
        </p:nvSpPr>
        <p:spPr/>
        <p:txBody>
          <a:bodyPr/>
          <a:lstStyle/>
          <a:p>
            <a:endParaRPr lang="en-HK"/>
          </a:p>
        </p:txBody>
      </p:sp>
      <p:sp>
        <p:nvSpPr>
          <p:cNvPr id="4" name="TextBox 3">
            <a:extLst>
              <a:ext uri="{FF2B5EF4-FFF2-40B4-BE49-F238E27FC236}">
                <a16:creationId xmlns:a16="http://schemas.microsoft.com/office/drawing/2014/main" id="{37FF24FB-E4B6-79D6-89C9-4631E923D97B}"/>
              </a:ext>
            </a:extLst>
          </p:cNvPr>
          <p:cNvSpPr txBox="1"/>
          <p:nvPr/>
        </p:nvSpPr>
        <p:spPr>
          <a:xfrm>
            <a:off x="435864" y="621792"/>
            <a:ext cx="8150352" cy="1200329"/>
          </a:xfrm>
          <a:prstGeom prst="rect">
            <a:avLst/>
          </a:prstGeom>
          <a:noFill/>
        </p:spPr>
        <p:txBody>
          <a:bodyPr wrap="square" rtlCol="0">
            <a:spAutoFit/>
          </a:bodyPr>
          <a:lstStyle/>
          <a:p>
            <a:r>
              <a:rPr lang="en-HK" sz="3600" dirty="0">
                <a:solidFill>
                  <a:srgbClr val="252525"/>
                </a:solidFill>
                <a:latin typeface="Microsoft YaHei"/>
                <a:cs typeface="Microsoft YaHei"/>
              </a:rPr>
              <a:t>label:</a:t>
            </a:r>
            <a:r>
              <a:rPr lang="en-HK" sz="3600" spc="-10" dirty="0">
                <a:solidFill>
                  <a:srgbClr val="252525"/>
                </a:solidFill>
                <a:latin typeface="Microsoft YaHei"/>
                <a:cs typeface="Microsoft YaHei"/>
              </a:rPr>
              <a:t> </a:t>
            </a:r>
            <a:r>
              <a:rPr lang="en-HK" sz="3600" spc="-5" dirty="0">
                <a:solidFill>
                  <a:srgbClr val="252525"/>
                </a:solidFill>
                <a:latin typeface="Microsoft YaHei"/>
                <a:cs typeface="Microsoft YaHei"/>
              </a:rPr>
              <a:t>misconception_mapping.csv</a:t>
            </a:r>
            <a:endParaRPr lang="en-HK" sz="3600" dirty="0">
              <a:latin typeface="Microsoft YaHei"/>
              <a:cs typeface="Microsoft YaHei"/>
            </a:endParaRPr>
          </a:p>
          <a:p>
            <a:endParaRPr lang="en-HK" sz="3600" dirty="0"/>
          </a:p>
        </p:txBody>
      </p:sp>
      <p:sp>
        <p:nvSpPr>
          <p:cNvPr id="5" name="object 3">
            <a:extLst>
              <a:ext uri="{FF2B5EF4-FFF2-40B4-BE49-F238E27FC236}">
                <a16:creationId xmlns:a16="http://schemas.microsoft.com/office/drawing/2014/main" id="{2744DBEF-B08E-3AC7-0329-0A2AC241A401}"/>
              </a:ext>
            </a:extLst>
          </p:cNvPr>
          <p:cNvSpPr/>
          <p:nvPr/>
        </p:nvSpPr>
        <p:spPr>
          <a:xfrm>
            <a:off x="203951" y="1822121"/>
            <a:ext cx="4943622" cy="3851034"/>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D394BB96-7B08-45DB-8C6F-42CB8D68151E}"/>
              </a:ext>
            </a:extLst>
          </p:cNvPr>
          <p:cNvSpPr/>
          <p:nvPr/>
        </p:nvSpPr>
        <p:spPr>
          <a:xfrm>
            <a:off x="5681090" y="1288719"/>
            <a:ext cx="6351270" cy="54415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1852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1D7-AD0B-10AB-8B58-C4DA19D1799B}"/>
              </a:ext>
            </a:extLst>
          </p:cNvPr>
          <p:cNvSpPr>
            <a:spLocks noGrp="1"/>
          </p:cNvSpPr>
          <p:nvPr>
            <p:ph type="title"/>
          </p:nvPr>
        </p:nvSpPr>
        <p:spPr>
          <a:xfrm>
            <a:off x="440837" y="-109728"/>
            <a:ext cx="11155680" cy="1463040"/>
          </a:xfrm>
        </p:spPr>
        <p:txBody>
          <a:bodyPr>
            <a:normAutofit/>
          </a:bodyPr>
          <a:lstStyle/>
          <a:p>
            <a:r>
              <a:rPr lang="en-US" sz="4000" dirty="0"/>
              <a:t>Similarity Matching</a:t>
            </a:r>
            <a:br>
              <a:rPr lang="en-US" sz="4000" dirty="0"/>
            </a:br>
            <a:endParaRPr lang="en-HK" sz="4000" dirty="0"/>
          </a:p>
        </p:txBody>
      </p:sp>
      <p:sp>
        <p:nvSpPr>
          <p:cNvPr id="3" name="Content Placeholder 2">
            <a:extLst>
              <a:ext uri="{FF2B5EF4-FFF2-40B4-BE49-F238E27FC236}">
                <a16:creationId xmlns:a16="http://schemas.microsoft.com/office/drawing/2014/main" id="{FF207D40-49A9-7DA3-423E-0C2BE9DD49C5}"/>
              </a:ext>
            </a:extLst>
          </p:cNvPr>
          <p:cNvSpPr>
            <a:spLocks noGrp="1"/>
          </p:cNvSpPr>
          <p:nvPr>
            <p:ph idx="1"/>
          </p:nvPr>
        </p:nvSpPr>
        <p:spPr/>
        <p:txBody>
          <a:bodyPr/>
          <a:lstStyle/>
          <a:p>
            <a:endParaRPr lang="en-HK"/>
          </a:p>
        </p:txBody>
      </p:sp>
      <p:sp>
        <p:nvSpPr>
          <p:cNvPr id="4" name="TextBox 3">
            <a:extLst>
              <a:ext uri="{FF2B5EF4-FFF2-40B4-BE49-F238E27FC236}">
                <a16:creationId xmlns:a16="http://schemas.microsoft.com/office/drawing/2014/main" id="{5E014593-F48C-FAC5-56ED-3F087A79EB90}"/>
              </a:ext>
            </a:extLst>
          </p:cNvPr>
          <p:cNvSpPr txBox="1"/>
          <p:nvPr/>
        </p:nvSpPr>
        <p:spPr>
          <a:xfrm>
            <a:off x="440837" y="580965"/>
            <a:ext cx="11075309" cy="923330"/>
          </a:xfrm>
          <a:prstGeom prst="rect">
            <a:avLst/>
          </a:prstGeom>
          <a:noFill/>
        </p:spPr>
        <p:txBody>
          <a:bodyPr wrap="square" rtlCol="0">
            <a:spAutoFit/>
          </a:bodyPr>
          <a:lstStyle/>
          <a:p>
            <a:r>
              <a:rPr lang="en-HK" sz="3600" dirty="0">
                <a:effectLst/>
              </a:rPr>
              <a:t>Utilizing Bge-large-en-v1.5 for Sentence Embedding</a:t>
            </a:r>
          </a:p>
          <a:p>
            <a:endParaRPr lang="en-HK" dirty="0"/>
          </a:p>
        </p:txBody>
      </p:sp>
      <p:sp>
        <p:nvSpPr>
          <p:cNvPr id="5" name="object 20">
            <a:extLst>
              <a:ext uri="{FF2B5EF4-FFF2-40B4-BE49-F238E27FC236}">
                <a16:creationId xmlns:a16="http://schemas.microsoft.com/office/drawing/2014/main" id="{B5545BD6-B9F8-B10F-9F72-5D30CA5EDA2D}"/>
              </a:ext>
            </a:extLst>
          </p:cNvPr>
          <p:cNvSpPr/>
          <p:nvPr/>
        </p:nvSpPr>
        <p:spPr>
          <a:xfrm>
            <a:off x="440837" y="1504295"/>
            <a:ext cx="6810375" cy="1576070"/>
          </a:xfrm>
          <a:prstGeom prst="rect">
            <a:avLst/>
          </a:prstGeom>
          <a:blipFill>
            <a:blip r:embed="rId2"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EB146B4F-1BD7-7E38-0C96-290877314D36}"/>
              </a:ext>
            </a:extLst>
          </p:cNvPr>
          <p:cNvPicPr>
            <a:picLocks noChangeAspect="1"/>
          </p:cNvPicPr>
          <p:nvPr/>
        </p:nvPicPr>
        <p:blipFill>
          <a:blip r:embed="rId3"/>
          <a:stretch>
            <a:fillRect/>
          </a:stretch>
        </p:blipFill>
        <p:spPr>
          <a:xfrm>
            <a:off x="1380528" y="3363615"/>
            <a:ext cx="9430943" cy="2913420"/>
          </a:xfrm>
          <a:prstGeom prst="rect">
            <a:avLst/>
          </a:prstGeom>
        </p:spPr>
      </p:pic>
    </p:spTree>
    <p:extLst>
      <p:ext uri="{BB962C8B-B14F-4D97-AF65-F5344CB8AC3E}">
        <p14:creationId xmlns:p14="http://schemas.microsoft.com/office/powerpoint/2010/main" val="322572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Rectangle 2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B09F46-1818-883C-FEF5-E7758B8EC86F}"/>
              </a:ext>
            </a:extLst>
          </p:cNvPr>
          <p:cNvSpPr>
            <a:spLocks noGrp="1"/>
          </p:cNvSpPr>
          <p:nvPr>
            <p:ph type="title"/>
          </p:nvPr>
        </p:nvSpPr>
        <p:spPr>
          <a:xfrm>
            <a:off x="517868" y="1165459"/>
            <a:ext cx="2472982" cy="871680"/>
          </a:xfrm>
        </p:spPr>
        <p:txBody>
          <a:bodyPr vert="horz" lIns="91440" tIns="45720" rIns="91440" bIns="45720" rtlCol="0" anchor="b">
            <a:normAutofit/>
          </a:bodyPr>
          <a:lstStyle/>
          <a:p>
            <a:r>
              <a:rPr lang="en-US" sz="4800" dirty="0">
                <a:solidFill>
                  <a:schemeClr val="tx2"/>
                </a:solidFill>
              </a:rPr>
              <a:t>Results</a:t>
            </a:r>
          </a:p>
        </p:txBody>
      </p:sp>
      <p:pic>
        <p:nvPicPr>
          <p:cNvPr id="5" name="Content Placeholder 4">
            <a:extLst>
              <a:ext uri="{FF2B5EF4-FFF2-40B4-BE49-F238E27FC236}">
                <a16:creationId xmlns:a16="http://schemas.microsoft.com/office/drawing/2014/main" id="{6428EBCE-32DA-5B08-BA12-A65AEC6FB503}"/>
              </a:ext>
            </a:extLst>
          </p:cNvPr>
          <p:cNvPicPr>
            <a:picLocks noGrp="1" noChangeAspect="1"/>
          </p:cNvPicPr>
          <p:nvPr>
            <p:ph idx="1"/>
          </p:nvPr>
        </p:nvPicPr>
        <p:blipFill>
          <a:blip r:embed="rId2"/>
          <a:stretch>
            <a:fillRect/>
          </a:stretch>
        </p:blipFill>
        <p:spPr>
          <a:xfrm>
            <a:off x="1870529" y="2479025"/>
            <a:ext cx="8447894" cy="1161584"/>
          </a:xfrm>
          <a:prstGeom prst="rect">
            <a:avLst/>
          </a:prstGeom>
        </p:spPr>
      </p:pic>
      <p:sp>
        <p:nvSpPr>
          <p:cNvPr id="27" name="Freeform: Shape 26">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EC513E29-3F78-598D-15CA-2240553BAE33}"/>
              </a:ext>
            </a:extLst>
          </p:cNvPr>
          <p:cNvSpPr txBox="1"/>
          <p:nvPr/>
        </p:nvSpPr>
        <p:spPr>
          <a:xfrm>
            <a:off x="2990850" y="4082495"/>
            <a:ext cx="7839075" cy="1077218"/>
          </a:xfrm>
          <a:prstGeom prst="rect">
            <a:avLst/>
          </a:prstGeom>
          <a:noFill/>
        </p:spPr>
        <p:txBody>
          <a:bodyPr wrap="square" rtlCol="0">
            <a:spAutoFit/>
          </a:bodyPr>
          <a:lstStyle/>
          <a:p>
            <a:r>
              <a:rPr lang="en-US" sz="3200" dirty="0"/>
              <a:t>Top 5% globally</a:t>
            </a:r>
          </a:p>
          <a:p>
            <a:r>
              <a:rPr lang="en-US" sz="3200" dirty="0"/>
              <a:t>Retrieval &amp; reranking is the key.</a:t>
            </a:r>
            <a:endParaRPr lang="en-HK" sz="3200" dirty="0"/>
          </a:p>
        </p:txBody>
      </p:sp>
      <p:pic>
        <p:nvPicPr>
          <p:cNvPr id="11" name="Picture 10" descr="A black circle with white text and a letter&#10;&#10;AI-generated content may be incorrect.">
            <a:extLst>
              <a:ext uri="{FF2B5EF4-FFF2-40B4-BE49-F238E27FC236}">
                <a16:creationId xmlns:a16="http://schemas.microsoft.com/office/drawing/2014/main" id="{15AD2C6D-BA36-DD40-BE59-3B659A911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8518" y="3897650"/>
            <a:ext cx="2552700" cy="2524125"/>
          </a:xfrm>
          <a:prstGeom prst="rect">
            <a:avLst/>
          </a:prstGeom>
        </p:spPr>
      </p:pic>
    </p:spTree>
    <p:extLst>
      <p:ext uri="{BB962C8B-B14F-4D97-AF65-F5344CB8AC3E}">
        <p14:creationId xmlns:p14="http://schemas.microsoft.com/office/powerpoint/2010/main" val="9369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978F-E49C-969F-6895-A7961DF60D01}"/>
              </a:ext>
            </a:extLst>
          </p:cNvPr>
          <p:cNvSpPr>
            <a:spLocks noGrp="1"/>
          </p:cNvSpPr>
          <p:nvPr>
            <p:ph type="title"/>
          </p:nvPr>
        </p:nvSpPr>
        <p:spPr>
          <a:xfrm>
            <a:off x="775335" y="3429000"/>
            <a:ext cx="11155680" cy="1463040"/>
          </a:xfrm>
        </p:spPr>
        <p:txBody>
          <a:bodyPr/>
          <a:lstStyle/>
          <a:p>
            <a:r>
              <a:rPr lang="en-US" dirty="0"/>
              <a:t>Let’s chat &amp; text</a:t>
            </a:r>
            <a:endParaRPr lang="en-HK" dirty="0"/>
          </a:p>
        </p:txBody>
      </p:sp>
      <p:pic>
        <p:nvPicPr>
          <p:cNvPr id="5" name="Content Placeholder 4">
            <a:extLst>
              <a:ext uri="{FF2B5EF4-FFF2-40B4-BE49-F238E27FC236}">
                <a16:creationId xmlns:a16="http://schemas.microsoft.com/office/drawing/2014/main" id="{1D374547-36F3-15E7-6DF0-7978244A2075}"/>
              </a:ext>
            </a:extLst>
          </p:cNvPr>
          <p:cNvPicPr>
            <a:picLocks noGrp="1" noChangeAspect="1"/>
          </p:cNvPicPr>
          <p:nvPr>
            <p:ph idx="1"/>
          </p:nvPr>
        </p:nvPicPr>
        <p:blipFill>
          <a:blip r:embed="rId2"/>
          <a:stretch>
            <a:fillRect/>
          </a:stretch>
        </p:blipFill>
        <p:spPr>
          <a:xfrm>
            <a:off x="8180490" y="2362206"/>
            <a:ext cx="3112350" cy="3152769"/>
          </a:xfrm>
        </p:spPr>
      </p:pic>
    </p:spTree>
    <p:extLst>
      <p:ext uri="{BB962C8B-B14F-4D97-AF65-F5344CB8AC3E}">
        <p14:creationId xmlns:p14="http://schemas.microsoft.com/office/powerpoint/2010/main" val="38751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0E071-1A0B-6F42-2880-90AFB1C55548}"/>
              </a:ext>
            </a:extLst>
          </p:cNvPr>
          <p:cNvSpPr>
            <a:spLocks noGrp="1"/>
          </p:cNvSpPr>
          <p:nvPr>
            <p:ph type="title"/>
          </p:nvPr>
        </p:nvSpPr>
        <p:spPr>
          <a:xfrm>
            <a:off x="521208" y="978408"/>
            <a:ext cx="8732520" cy="1463040"/>
          </a:xfrm>
        </p:spPr>
        <p:txBody>
          <a:bodyPr>
            <a:normAutofit/>
          </a:bodyPr>
          <a:lstStyle/>
          <a:p>
            <a:r>
              <a:rPr lang="en-US" dirty="0"/>
              <a:t>Appendix</a:t>
            </a:r>
            <a:endParaRPr lang="en-HK" dirty="0"/>
          </a:p>
        </p:txBody>
      </p:sp>
      <p:sp>
        <p:nvSpPr>
          <p:cNvPr id="3" name="Content Placeholder 2">
            <a:extLst>
              <a:ext uri="{FF2B5EF4-FFF2-40B4-BE49-F238E27FC236}">
                <a16:creationId xmlns:a16="http://schemas.microsoft.com/office/drawing/2014/main" id="{83E3D196-74D1-3A83-9F1A-86388F2F8B0D}"/>
              </a:ext>
            </a:extLst>
          </p:cNvPr>
          <p:cNvSpPr>
            <a:spLocks noGrp="1"/>
          </p:cNvSpPr>
          <p:nvPr>
            <p:ph idx="1"/>
          </p:nvPr>
        </p:nvSpPr>
        <p:spPr>
          <a:xfrm>
            <a:off x="521208" y="2578608"/>
            <a:ext cx="8732520" cy="3767328"/>
          </a:xfrm>
        </p:spPr>
        <p:txBody>
          <a:bodyPr>
            <a:normAutofit/>
          </a:bodyPr>
          <a:lstStyle/>
          <a:p>
            <a:r>
              <a:rPr lang="en-HK"/>
              <a:t>Introduction</a:t>
            </a:r>
          </a:p>
          <a:p>
            <a:r>
              <a:rPr lang="en-HK"/>
              <a:t>Background</a:t>
            </a:r>
          </a:p>
          <a:p>
            <a:r>
              <a:rPr lang="en-HK"/>
              <a:t>Dataset</a:t>
            </a:r>
          </a:p>
          <a:p>
            <a:r>
              <a:rPr lang="en-HK"/>
              <a:t>Evaluation metrics</a:t>
            </a:r>
          </a:p>
          <a:p>
            <a:r>
              <a:rPr lang="en-HK"/>
              <a:t>Algorithm (data filling, Fine-tuning LLM)</a:t>
            </a:r>
          </a:p>
          <a:p>
            <a:r>
              <a:rPr lang="en-HK"/>
              <a:t>Retrieval</a:t>
            </a:r>
          </a:p>
          <a:p>
            <a:r>
              <a:rPr lang="en-HK" err="1"/>
              <a:t>Rerank</a:t>
            </a:r>
            <a:endParaRPr lang="en-HK"/>
          </a:p>
          <a:p>
            <a:r>
              <a:rPr lang="en-HK"/>
              <a:t>Similarity Matching</a:t>
            </a:r>
          </a:p>
          <a:p>
            <a:pPr marL="0" indent="0">
              <a:buNone/>
            </a:pPr>
            <a:endParaRPr lang="en-HK"/>
          </a:p>
        </p:txBody>
      </p:sp>
    </p:spTree>
    <p:extLst>
      <p:ext uri="{BB962C8B-B14F-4D97-AF65-F5344CB8AC3E}">
        <p14:creationId xmlns:p14="http://schemas.microsoft.com/office/powerpoint/2010/main" val="422260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92EDDDA-FEDB-4F6C-F828-3A51C3FB9A75}"/>
              </a:ext>
            </a:extLst>
          </p:cNvPr>
          <p:cNvSpPr>
            <a:spLocks noGrp="1"/>
          </p:cNvSpPr>
          <p:nvPr>
            <p:ph type="title"/>
          </p:nvPr>
        </p:nvSpPr>
        <p:spPr>
          <a:xfrm>
            <a:off x="385335" y="-13361"/>
            <a:ext cx="3313418" cy="596090"/>
          </a:xfrm>
        </p:spPr>
        <p:txBody>
          <a:bodyPr>
            <a:normAutofit fontScale="90000"/>
          </a:bodyPr>
          <a:lstStyle/>
          <a:p>
            <a:r>
              <a:rPr lang="en-US" sz="4000" dirty="0"/>
              <a:t>Introduction</a:t>
            </a:r>
            <a:endParaRPr lang="en-HK" sz="4000" dirty="0"/>
          </a:p>
        </p:txBody>
      </p:sp>
      <p:sp>
        <p:nvSpPr>
          <p:cNvPr id="3" name="Content Placeholder 2">
            <a:extLst>
              <a:ext uri="{FF2B5EF4-FFF2-40B4-BE49-F238E27FC236}">
                <a16:creationId xmlns:a16="http://schemas.microsoft.com/office/drawing/2014/main" id="{21F74D1F-DE74-8274-7CA8-95513C7C571E}"/>
              </a:ext>
            </a:extLst>
          </p:cNvPr>
          <p:cNvSpPr>
            <a:spLocks noGrp="1"/>
          </p:cNvSpPr>
          <p:nvPr>
            <p:ph idx="1"/>
          </p:nvPr>
        </p:nvSpPr>
        <p:spPr>
          <a:xfrm>
            <a:off x="4636008" y="1042416"/>
            <a:ext cx="7031736" cy="5312664"/>
          </a:xfrm>
        </p:spPr>
        <p:txBody>
          <a:bodyPr>
            <a:normAutofit/>
          </a:bodyPr>
          <a:lstStyle/>
          <a:p>
            <a:endParaRPr lang="en-HK" dirty="0"/>
          </a:p>
        </p:txBody>
      </p:sp>
      <p:sp>
        <p:nvSpPr>
          <p:cNvPr id="4" name="object 4">
            <a:extLst>
              <a:ext uri="{FF2B5EF4-FFF2-40B4-BE49-F238E27FC236}">
                <a16:creationId xmlns:a16="http://schemas.microsoft.com/office/drawing/2014/main" id="{506A1790-838A-611B-6E97-EC92367995B1}"/>
              </a:ext>
            </a:extLst>
          </p:cNvPr>
          <p:cNvSpPr/>
          <p:nvPr/>
        </p:nvSpPr>
        <p:spPr>
          <a:xfrm>
            <a:off x="3769365" y="743639"/>
            <a:ext cx="4381688" cy="5657162"/>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F3EF2718-9B79-6221-0FAE-133D90497CE8}"/>
              </a:ext>
            </a:extLst>
          </p:cNvPr>
          <p:cNvSpPr/>
          <p:nvPr/>
        </p:nvSpPr>
        <p:spPr>
          <a:xfrm>
            <a:off x="8151876" y="777903"/>
            <a:ext cx="4036253" cy="5588634"/>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F95D68CC-E0B4-07BE-53B4-238E89C5B086}"/>
              </a:ext>
            </a:extLst>
          </p:cNvPr>
          <p:cNvSpPr txBox="1"/>
          <p:nvPr/>
        </p:nvSpPr>
        <p:spPr>
          <a:xfrm>
            <a:off x="3048" y="657369"/>
            <a:ext cx="3767096" cy="6463308"/>
          </a:xfrm>
          <a:prstGeom prst="rect">
            <a:avLst/>
          </a:prstGeom>
          <a:noFill/>
        </p:spPr>
        <p:txBody>
          <a:bodyPr wrap="square" rtlCol="0">
            <a:spAutoFit/>
          </a:bodyPr>
          <a:lstStyle/>
          <a:p>
            <a:r>
              <a:rPr lang="en-US" dirty="0">
                <a:effectLst/>
              </a:rPr>
              <a:t>This competition aims to </a:t>
            </a:r>
            <a:r>
              <a:rPr lang="en-US" dirty="0">
                <a:effectLst/>
                <a:highlight>
                  <a:srgbClr val="FFFF00"/>
                </a:highlight>
              </a:rPr>
              <a:t>predict the correlation between incorrect options (distractors) and potential misconceptions in multiple-choice math questions by building natural language processing (NLP) models</a:t>
            </a:r>
            <a:r>
              <a:rPr lang="en-US" dirty="0">
                <a:effectLst/>
              </a:rPr>
              <a:t>. Traditionally, manual annotation requires each incorrect option to be carefully matched with corresponding misconceptions, a process that is time-consuming and prone to inconsistency. The competition challenges participants to develop models that can automate or semi-automate this matching process. These models should not only cover known misconceptions but also generalize well to newly emerging ones, thereby effectively reducing the burden of manual annotation and improving educational quality.</a:t>
            </a:r>
          </a:p>
          <a:p>
            <a:endParaRPr lang="en-HK" dirty="0"/>
          </a:p>
        </p:txBody>
      </p:sp>
    </p:spTree>
    <p:extLst>
      <p:ext uri="{BB962C8B-B14F-4D97-AF65-F5344CB8AC3E}">
        <p14:creationId xmlns:p14="http://schemas.microsoft.com/office/powerpoint/2010/main" val="382506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AEC2-E1F5-AE07-1CB1-DB2C5568EBDA}"/>
              </a:ext>
            </a:extLst>
          </p:cNvPr>
          <p:cNvSpPr>
            <a:spLocks noGrp="1"/>
          </p:cNvSpPr>
          <p:nvPr>
            <p:ph type="title"/>
          </p:nvPr>
        </p:nvSpPr>
        <p:spPr>
          <a:xfrm>
            <a:off x="420623" y="-83388"/>
            <a:ext cx="8445371" cy="696036"/>
          </a:xfrm>
        </p:spPr>
        <p:txBody>
          <a:bodyPr>
            <a:normAutofit/>
          </a:bodyPr>
          <a:lstStyle/>
          <a:p>
            <a:r>
              <a:rPr lang="en-US" sz="3800" dirty="0"/>
              <a:t>Background – Competition Data</a:t>
            </a:r>
            <a:endParaRPr lang="en-HK" sz="3800" dirty="0"/>
          </a:p>
        </p:txBody>
      </p:sp>
      <p:sp>
        <p:nvSpPr>
          <p:cNvPr id="3" name="Content Placeholder 2">
            <a:extLst>
              <a:ext uri="{FF2B5EF4-FFF2-40B4-BE49-F238E27FC236}">
                <a16:creationId xmlns:a16="http://schemas.microsoft.com/office/drawing/2014/main" id="{28F9DA0F-FB63-C9DB-7AFD-481CA1D0D634}"/>
              </a:ext>
            </a:extLst>
          </p:cNvPr>
          <p:cNvSpPr>
            <a:spLocks noGrp="1"/>
          </p:cNvSpPr>
          <p:nvPr>
            <p:ph idx="1"/>
          </p:nvPr>
        </p:nvSpPr>
        <p:spPr/>
        <p:txBody>
          <a:bodyPr/>
          <a:lstStyle/>
          <a:p>
            <a:endParaRPr lang="en-HK"/>
          </a:p>
        </p:txBody>
      </p:sp>
      <p:sp>
        <p:nvSpPr>
          <p:cNvPr id="4" name="object 4">
            <a:extLst>
              <a:ext uri="{FF2B5EF4-FFF2-40B4-BE49-F238E27FC236}">
                <a16:creationId xmlns:a16="http://schemas.microsoft.com/office/drawing/2014/main" id="{1054B94E-E0A6-662D-9993-4BE8D8AF788E}"/>
              </a:ext>
            </a:extLst>
          </p:cNvPr>
          <p:cNvSpPr/>
          <p:nvPr/>
        </p:nvSpPr>
        <p:spPr>
          <a:xfrm>
            <a:off x="643910" y="1096498"/>
            <a:ext cx="5043713" cy="4678814"/>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9115270E-1874-5B86-99C6-B95A722EBC21}"/>
              </a:ext>
            </a:extLst>
          </p:cNvPr>
          <p:cNvSpPr/>
          <p:nvPr/>
        </p:nvSpPr>
        <p:spPr>
          <a:xfrm>
            <a:off x="6096000" y="1096498"/>
            <a:ext cx="5716918" cy="46650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1275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44A8-3C89-561A-6F9F-7265D26CF5DE}"/>
              </a:ext>
            </a:extLst>
          </p:cNvPr>
          <p:cNvSpPr>
            <a:spLocks noGrp="1"/>
          </p:cNvSpPr>
          <p:nvPr>
            <p:ph type="title"/>
          </p:nvPr>
        </p:nvSpPr>
        <p:spPr>
          <a:xfrm>
            <a:off x="402336" y="-146304"/>
            <a:ext cx="11155680" cy="1463040"/>
          </a:xfrm>
        </p:spPr>
        <p:txBody>
          <a:bodyPr>
            <a:noAutofit/>
          </a:bodyPr>
          <a:lstStyle/>
          <a:p>
            <a:r>
              <a:rPr lang="en-US" dirty="0"/>
              <a:t>Dataset: misconception_mapping.csv</a:t>
            </a:r>
            <a:br>
              <a:rPr lang="en-US" dirty="0"/>
            </a:br>
            <a:r>
              <a:rPr lang="en-US" b="0" dirty="0"/>
              <a:t>Details of Misconception Matching with IDs</a:t>
            </a:r>
            <a:br>
              <a:rPr lang="en-US" dirty="0"/>
            </a:br>
            <a:endParaRPr lang="en-HK" dirty="0"/>
          </a:p>
        </p:txBody>
      </p:sp>
      <p:sp>
        <p:nvSpPr>
          <p:cNvPr id="3" name="Content Placeholder 2">
            <a:extLst>
              <a:ext uri="{FF2B5EF4-FFF2-40B4-BE49-F238E27FC236}">
                <a16:creationId xmlns:a16="http://schemas.microsoft.com/office/drawing/2014/main" id="{2E89E6E8-7F66-7587-C442-96BF6352279E}"/>
              </a:ext>
            </a:extLst>
          </p:cNvPr>
          <p:cNvSpPr>
            <a:spLocks noGrp="1"/>
          </p:cNvSpPr>
          <p:nvPr>
            <p:ph idx="1"/>
          </p:nvPr>
        </p:nvSpPr>
        <p:spPr/>
        <p:txBody>
          <a:bodyPr/>
          <a:lstStyle/>
          <a:p>
            <a:endParaRPr lang="en-HK"/>
          </a:p>
        </p:txBody>
      </p:sp>
      <p:sp>
        <p:nvSpPr>
          <p:cNvPr id="4" name="object 3">
            <a:extLst>
              <a:ext uri="{FF2B5EF4-FFF2-40B4-BE49-F238E27FC236}">
                <a16:creationId xmlns:a16="http://schemas.microsoft.com/office/drawing/2014/main" id="{7A4400DE-CB4A-0959-1506-4DF36897B57A}"/>
              </a:ext>
            </a:extLst>
          </p:cNvPr>
          <p:cNvSpPr/>
          <p:nvPr/>
        </p:nvSpPr>
        <p:spPr>
          <a:xfrm>
            <a:off x="402336" y="1652076"/>
            <a:ext cx="4943622" cy="3851034"/>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6EE6CCA2-1AAC-479C-B4E0-B8530F0EC469}"/>
              </a:ext>
            </a:extLst>
          </p:cNvPr>
          <p:cNvSpPr/>
          <p:nvPr/>
        </p:nvSpPr>
        <p:spPr>
          <a:xfrm>
            <a:off x="5464830" y="1652076"/>
            <a:ext cx="6693704" cy="35874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678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17AE-995C-49A8-88BE-7788062977EE}"/>
              </a:ext>
            </a:extLst>
          </p:cNvPr>
          <p:cNvSpPr>
            <a:spLocks noGrp="1"/>
          </p:cNvSpPr>
          <p:nvPr>
            <p:ph type="title"/>
          </p:nvPr>
        </p:nvSpPr>
        <p:spPr>
          <a:xfrm>
            <a:off x="438891" y="-82296"/>
            <a:ext cx="11155680" cy="1463040"/>
          </a:xfrm>
        </p:spPr>
        <p:txBody>
          <a:bodyPr/>
          <a:lstStyle/>
          <a:p>
            <a:r>
              <a:rPr lang="en-US" sz="4000" dirty="0"/>
              <a:t>Dataset: </a:t>
            </a:r>
            <a:r>
              <a:rPr lang="en-HK" sz="4000" spc="-15" dirty="0">
                <a:solidFill>
                  <a:srgbClr val="252525"/>
                </a:solidFill>
                <a:latin typeface="Microsoft YaHei"/>
                <a:cs typeface="Microsoft YaHei"/>
              </a:rPr>
              <a:t>t</a:t>
            </a:r>
            <a:r>
              <a:rPr lang="en-HK" sz="4000" spc="-5" dirty="0">
                <a:solidFill>
                  <a:srgbClr val="252525"/>
                </a:solidFill>
                <a:latin typeface="Microsoft YaHei"/>
                <a:cs typeface="Microsoft YaHei"/>
              </a:rPr>
              <a:t>rain</a:t>
            </a:r>
            <a:r>
              <a:rPr lang="en-HK" sz="4000" spc="5" dirty="0">
                <a:solidFill>
                  <a:srgbClr val="252525"/>
                </a:solidFill>
                <a:latin typeface="Microsoft YaHei"/>
                <a:cs typeface="Microsoft YaHei"/>
              </a:rPr>
              <a:t>.</a:t>
            </a:r>
            <a:r>
              <a:rPr lang="en-HK" sz="4000" spc="-5" dirty="0">
                <a:solidFill>
                  <a:srgbClr val="252525"/>
                </a:solidFill>
                <a:latin typeface="Microsoft YaHei"/>
                <a:cs typeface="Microsoft YaHei"/>
              </a:rPr>
              <a:t>csv</a:t>
            </a:r>
            <a:br>
              <a:rPr lang="en-HK" dirty="0">
                <a:latin typeface="Microsoft YaHei"/>
                <a:cs typeface="Microsoft YaHei"/>
              </a:rPr>
            </a:br>
            <a:endParaRPr lang="en-HK" dirty="0"/>
          </a:p>
        </p:txBody>
      </p:sp>
      <p:sp>
        <p:nvSpPr>
          <p:cNvPr id="5" name="object 5">
            <a:extLst>
              <a:ext uri="{FF2B5EF4-FFF2-40B4-BE49-F238E27FC236}">
                <a16:creationId xmlns:a16="http://schemas.microsoft.com/office/drawing/2014/main" id="{40BD9D7E-47AE-53F9-339E-5B22D57F96D3}"/>
              </a:ext>
            </a:extLst>
          </p:cNvPr>
          <p:cNvSpPr/>
          <p:nvPr/>
        </p:nvSpPr>
        <p:spPr>
          <a:xfrm>
            <a:off x="6518634" y="1228479"/>
            <a:ext cx="5234475" cy="2414358"/>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F2A4BF42-D1B7-CADB-09DF-34B8CFE65525}"/>
              </a:ext>
            </a:extLst>
          </p:cNvPr>
          <p:cNvSpPr/>
          <p:nvPr/>
        </p:nvSpPr>
        <p:spPr>
          <a:xfrm>
            <a:off x="6518634" y="3787207"/>
            <a:ext cx="5425694" cy="2329547"/>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C9E99C12-BA08-0ABA-A08D-2AE34DCF6D0C}"/>
              </a:ext>
            </a:extLst>
          </p:cNvPr>
          <p:cNvSpPr/>
          <p:nvPr/>
        </p:nvSpPr>
        <p:spPr>
          <a:xfrm>
            <a:off x="289176" y="1268238"/>
            <a:ext cx="5806824" cy="511745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0664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3F3DE-CEA7-13DD-CF08-77C9B88E05C4}"/>
              </a:ext>
            </a:extLst>
          </p:cNvPr>
          <p:cNvSpPr>
            <a:spLocks noGrp="1"/>
          </p:cNvSpPr>
          <p:nvPr>
            <p:ph idx="1"/>
          </p:nvPr>
        </p:nvSpPr>
        <p:spPr/>
        <p:txBody>
          <a:bodyPr/>
          <a:lstStyle/>
          <a:p>
            <a:endParaRPr lang="en-HK"/>
          </a:p>
        </p:txBody>
      </p:sp>
      <p:sp>
        <p:nvSpPr>
          <p:cNvPr id="4" name="object 3">
            <a:extLst>
              <a:ext uri="{FF2B5EF4-FFF2-40B4-BE49-F238E27FC236}">
                <a16:creationId xmlns:a16="http://schemas.microsoft.com/office/drawing/2014/main" id="{C4F0315F-D94C-B7EC-72BF-C4EC590F0CEA}"/>
              </a:ext>
            </a:extLst>
          </p:cNvPr>
          <p:cNvSpPr txBox="1">
            <a:spLocks noGrp="1"/>
          </p:cNvSpPr>
          <p:nvPr>
            <p:ph type="title"/>
          </p:nvPr>
        </p:nvSpPr>
        <p:spPr>
          <a:xfrm>
            <a:off x="521208" y="-82296"/>
            <a:ext cx="11156950" cy="627095"/>
          </a:xfrm>
          <a:prstGeom prst="rect">
            <a:avLst/>
          </a:prstGeom>
        </p:spPr>
        <p:txBody>
          <a:bodyPr vert="horz" wrap="square" lIns="0" tIns="11430" rIns="0" bIns="0" rtlCol="0">
            <a:spAutoFit/>
          </a:bodyPr>
          <a:lstStyle/>
          <a:p>
            <a:pPr marL="12700">
              <a:spcBef>
                <a:spcPts val="90"/>
              </a:spcBef>
            </a:pPr>
            <a:r>
              <a:rPr lang="en-US" sz="4000" dirty="0"/>
              <a:t>Dataset: </a:t>
            </a:r>
            <a:r>
              <a:rPr sz="4000" spc="-10" dirty="0">
                <a:solidFill>
                  <a:srgbClr val="252525"/>
                </a:solidFill>
                <a:latin typeface="Microsoft YaHei"/>
                <a:cs typeface="Microsoft YaHei"/>
              </a:rPr>
              <a:t>test.csv </a:t>
            </a:r>
            <a:r>
              <a:rPr sz="4000" spc="-5" dirty="0">
                <a:solidFill>
                  <a:srgbClr val="252525"/>
                </a:solidFill>
                <a:latin typeface="Microsoft YaHei"/>
                <a:cs typeface="Microsoft YaHei"/>
              </a:rPr>
              <a:t>/</a:t>
            </a:r>
            <a:r>
              <a:rPr sz="4000" dirty="0">
                <a:solidFill>
                  <a:srgbClr val="252525"/>
                </a:solidFill>
                <a:latin typeface="Microsoft YaHei"/>
                <a:cs typeface="Microsoft YaHei"/>
              </a:rPr>
              <a:t> </a:t>
            </a:r>
            <a:r>
              <a:rPr sz="4000" spc="-5" dirty="0">
                <a:solidFill>
                  <a:srgbClr val="252525"/>
                </a:solidFill>
                <a:latin typeface="Microsoft YaHei"/>
                <a:cs typeface="Microsoft YaHei"/>
              </a:rPr>
              <a:t>sample_submission.csv</a:t>
            </a:r>
            <a:endParaRPr sz="4000" dirty="0">
              <a:latin typeface="Microsoft YaHei"/>
              <a:cs typeface="Microsoft YaHei"/>
            </a:endParaRPr>
          </a:p>
        </p:txBody>
      </p:sp>
      <p:sp>
        <p:nvSpPr>
          <p:cNvPr id="5" name="object 4">
            <a:extLst>
              <a:ext uri="{FF2B5EF4-FFF2-40B4-BE49-F238E27FC236}">
                <a16:creationId xmlns:a16="http://schemas.microsoft.com/office/drawing/2014/main" id="{ACD56E85-90F4-A2AB-9E2F-0FFBD5A6C805}"/>
              </a:ext>
            </a:extLst>
          </p:cNvPr>
          <p:cNvSpPr/>
          <p:nvPr/>
        </p:nvSpPr>
        <p:spPr>
          <a:xfrm>
            <a:off x="261280" y="1389366"/>
            <a:ext cx="6942380" cy="2110673"/>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7C093EFA-1871-936A-1235-2717331AF051}"/>
              </a:ext>
            </a:extLst>
          </p:cNvPr>
          <p:cNvSpPr/>
          <p:nvPr/>
        </p:nvSpPr>
        <p:spPr>
          <a:xfrm>
            <a:off x="272927" y="3744202"/>
            <a:ext cx="6919086" cy="2357571"/>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15B1EF5D-ED46-2458-ED03-811CBD47FACD}"/>
              </a:ext>
            </a:extLst>
          </p:cNvPr>
          <p:cNvSpPr/>
          <p:nvPr/>
        </p:nvSpPr>
        <p:spPr>
          <a:xfrm>
            <a:off x="7347037" y="2070682"/>
            <a:ext cx="4572036" cy="3427420"/>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81460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021D-D29D-ED3F-2418-12F210F2CAC9}"/>
              </a:ext>
            </a:extLst>
          </p:cNvPr>
          <p:cNvSpPr>
            <a:spLocks noGrp="1"/>
          </p:cNvSpPr>
          <p:nvPr>
            <p:ph type="title"/>
          </p:nvPr>
        </p:nvSpPr>
        <p:spPr>
          <a:xfrm>
            <a:off x="417576" y="-64008"/>
            <a:ext cx="11155680" cy="1463040"/>
          </a:xfrm>
        </p:spPr>
        <p:txBody>
          <a:bodyPr>
            <a:normAutofit/>
          </a:bodyPr>
          <a:lstStyle/>
          <a:p>
            <a:r>
              <a:rPr lang="en-HK" sz="4000" dirty="0"/>
              <a:t>Evaluation Metrics</a:t>
            </a:r>
            <a:br>
              <a:rPr lang="en-HK" sz="4000" dirty="0"/>
            </a:br>
            <a:endParaRPr lang="en-HK" sz="4000" dirty="0"/>
          </a:p>
        </p:txBody>
      </p:sp>
      <p:sp>
        <p:nvSpPr>
          <p:cNvPr id="3" name="Content Placeholder 2">
            <a:extLst>
              <a:ext uri="{FF2B5EF4-FFF2-40B4-BE49-F238E27FC236}">
                <a16:creationId xmlns:a16="http://schemas.microsoft.com/office/drawing/2014/main" id="{0667E3F2-E348-B790-EB8C-0AF23A116E63}"/>
              </a:ext>
            </a:extLst>
          </p:cNvPr>
          <p:cNvSpPr>
            <a:spLocks noGrp="1"/>
          </p:cNvSpPr>
          <p:nvPr>
            <p:ph idx="1"/>
          </p:nvPr>
        </p:nvSpPr>
        <p:spPr/>
        <p:txBody>
          <a:bodyPr/>
          <a:lstStyle/>
          <a:p>
            <a:endParaRPr lang="en-HK"/>
          </a:p>
        </p:txBody>
      </p:sp>
      <p:sp>
        <p:nvSpPr>
          <p:cNvPr id="4" name="object 4">
            <a:extLst>
              <a:ext uri="{FF2B5EF4-FFF2-40B4-BE49-F238E27FC236}">
                <a16:creationId xmlns:a16="http://schemas.microsoft.com/office/drawing/2014/main" id="{AE3D699C-15FE-BC25-1546-E0E930DA5EA5}"/>
              </a:ext>
            </a:extLst>
          </p:cNvPr>
          <p:cNvSpPr/>
          <p:nvPr/>
        </p:nvSpPr>
        <p:spPr>
          <a:xfrm>
            <a:off x="191717" y="1096871"/>
            <a:ext cx="6209404" cy="4999129"/>
          </a:xfrm>
          <a:prstGeom prst="rect">
            <a:avLst/>
          </a:prstGeom>
          <a:blipFill>
            <a:blip r:embed="rId2"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3BE37EC8-B016-1F19-EF3D-88412387DDE2}"/>
              </a:ext>
            </a:extLst>
          </p:cNvPr>
          <p:cNvSpPr/>
          <p:nvPr/>
        </p:nvSpPr>
        <p:spPr>
          <a:xfrm>
            <a:off x="7447158" y="1024151"/>
            <a:ext cx="3322564" cy="1755621"/>
          </a:xfrm>
          <a:prstGeom prst="rect">
            <a:avLst/>
          </a:prstGeom>
          <a:blipFill>
            <a:blip r:embed="rId3"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062B34A6-4C1B-E993-9112-6320A6F8970C}"/>
              </a:ext>
            </a:extLst>
          </p:cNvPr>
          <p:cNvSpPr/>
          <p:nvPr/>
        </p:nvSpPr>
        <p:spPr>
          <a:xfrm>
            <a:off x="6411521" y="2890010"/>
            <a:ext cx="5588762" cy="314528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2868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386E-F2E2-58A3-20A9-050366D4D95B}"/>
              </a:ext>
            </a:extLst>
          </p:cNvPr>
          <p:cNvSpPr>
            <a:spLocks noGrp="1"/>
          </p:cNvSpPr>
          <p:nvPr>
            <p:ph type="title"/>
          </p:nvPr>
        </p:nvSpPr>
        <p:spPr>
          <a:xfrm>
            <a:off x="518160" y="-118872"/>
            <a:ext cx="11155680" cy="1463040"/>
          </a:xfrm>
        </p:spPr>
        <p:txBody>
          <a:bodyPr>
            <a:normAutofit/>
          </a:bodyPr>
          <a:lstStyle/>
          <a:p>
            <a:r>
              <a:rPr lang="en-US" sz="4000" dirty="0"/>
              <a:t>Algorithm </a:t>
            </a:r>
            <a:endParaRPr lang="en-HK" sz="4000" dirty="0"/>
          </a:p>
        </p:txBody>
      </p:sp>
      <p:sp>
        <p:nvSpPr>
          <p:cNvPr id="3" name="Content Placeholder 2">
            <a:extLst>
              <a:ext uri="{FF2B5EF4-FFF2-40B4-BE49-F238E27FC236}">
                <a16:creationId xmlns:a16="http://schemas.microsoft.com/office/drawing/2014/main" id="{5950A97E-9DE8-F3B4-3D51-43B8C30D31E9}"/>
              </a:ext>
            </a:extLst>
          </p:cNvPr>
          <p:cNvSpPr>
            <a:spLocks noGrp="1"/>
          </p:cNvSpPr>
          <p:nvPr>
            <p:ph idx="1"/>
          </p:nvPr>
        </p:nvSpPr>
        <p:spPr>
          <a:xfrm>
            <a:off x="521208" y="914400"/>
            <a:ext cx="11155680" cy="5431536"/>
          </a:xfrm>
        </p:spPr>
        <p:txBody>
          <a:bodyPr/>
          <a:lstStyle/>
          <a:p>
            <a:pPr marL="0" indent="0">
              <a:buNone/>
            </a:pPr>
            <a:r>
              <a:rPr lang="en-US" dirty="0"/>
              <a:t>This competition </a:t>
            </a:r>
            <a:r>
              <a:rPr lang="en-US" dirty="0" err="1"/>
              <a:t>utilises</a:t>
            </a:r>
            <a:r>
              <a:rPr lang="en-US" dirty="0"/>
              <a:t> fine-tuning of Large Language Models (LLMs) to perform retrieval and re-ranking to identify misconceptions in math problems. The algorithm workflow is as follows:</a:t>
            </a:r>
          </a:p>
          <a:p>
            <a:r>
              <a:rPr lang="en-US" b="1" dirty="0"/>
              <a:t>Data Generation and Model Training:</a:t>
            </a:r>
            <a:r>
              <a:rPr lang="en-US" dirty="0"/>
              <a:t> Initially, GPT-4o is employed to generate missing misconception data from the official dataset, constructing the sample information into training data. Based on the Qwen-14b-instruct and Qwen-32b-instruct large models, fine-tuning is conducted using contrastive learning. During this phase, a 4-bit </a:t>
            </a:r>
            <a:r>
              <a:rPr lang="en-US" dirty="0" err="1"/>
              <a:t>quantised</a:t>
            </a:r>
            <a:r>
              <a:rPr lang="en-US" dirty="0"/>
              <a:t> model version is used, with </a:t>
            </a:r>
            <a:r>
              <a:rPr lang="en-US" dirty="0" err="1"/>
              <a:t>LoRA</a:t>
            </a:r>
            <a:r>
              <a:rPr lang="en-US" dirty="0"/>
              <a:t> (Low-Rank Adaptation) techniques applied to train multiple linear modules.</a:t>
            </a:r>
          </a:p>
          <a:p>
            <a:r>
              <a:rPr lang="en-US" b="1" dirty="0"/>
              <a:t>Retrieval and Model Fusion:</a:t>
            </a:r>
            <a:r>
              <a:rPr lang="en-US" dirty="0"/>
              <a:t> In the retrieval stage, embeddings from three LLMs with different training methods or varying parameters are concatenated, followed by similarity-based retrieval to shortlist candidates.</a:t>
            </a:r>
          </a:p>
          <a:p>
            <a:r>
              <a:rPr lang="en-US" b="1" dirty="0"/>
              <a:t>Re-ranking:</a:t>
            </a:r>
            <a:r>
              <a:rPr lang="en-US" dirty="0"/>
              <a:t> The top 25 prediction results from the retrieval stage are re-ranked using Qwen-32b-instruct-AWQ. The re-ranking statements are input into Qwen-32b-instruct-AWQ, leveraging its zero-shot capability to output new ranking statements. The top 25 results are processed in batches; simultaneously, bge-large-en-v1.5 is used to search for the best results from a specified retrieval library based on similarity.</a:t>
            </a:r>
          </a:p>
          <a:p>
            <a:endParaRPr lang="en-HK" dirty="0"/>
          </a:p>
        </p:txBody>
      </p:sp>
    </p:spTree>
    <p:extLst>
      <p:ext uri="{BB962C8B-B14F-4D97-AF65-F5344CB8AC3E}">
        <p14:creationId xmlns:p14="http://schemas.microsoft.com/office/powerpoint/2010/main" val="4244680311"/>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AEA86C809AF346B82B25A93F1B8534" ma:contentTypeVersion="10" ma:contentTypeDescription="Create a new document." ma:contentTypeScope="" ma:versionID="27a1ea82805d5498e980407d624da5e0">
  <xsd:schema xmlns:xsd="http://www.w3.org/2001/XMLSchema" xmlns:xs="http://www.w3.org/2001/XMLSchema" xmlns:p="http://schemas.microsoft.com/office/2006/metadata/properties" xmlns:ns3="18c87183-e34e-4eb1-bead-cbbd126af94c" targetNamespace="http://schemas.microsoft.com/office/2006/metadata/properties" ma:root="true" ma:fieldsID="89fe6911ec2e2fd21275fd330fb2374b" ns3:_="">
    <xsd:import namespace="18c87183-e34e-4eb1-bead-cbbd126af94c"/>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c87183-e34e-4eb1-bead-cbbd126af9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8c87183-e34e-4eb1-bead-cbbd126af94c" xsi:nil="true"/>
  </documentManagement>
</p:properties>
</file>

<file path=customXml/itemProps1.xml><?xml version="1.0" encoding="utf-8"?>
<ds:datastoreItem xmlns:ds="http://schemas.openxmlformats.org/officeDocument/2006/customXml" ds:itemID="{F929FB96-9327-43A1-81CD-596EA313F8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c87183-e34e-4eb1-bead-cbbd126af9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BC4B7D-CD77-4C0C-86FF-631B8DDCED2B}">
  <ds:schemaRefs>
    <ds:schemaRef ds:uri="http://schemas.microsoft.com/sharepoint/v3/contenttype/forms"/>
  </ds:schemaRefs>
</ds:datastoreItem>
</file>

<file path=customXml/itemProps3.xml><?xml version="1.0" encoding="utf-8"?>
<ds:datastoreItem xmlns:ds="http://schemas.openxmlformats.org/officeDocument/2006/customXml" ds:itemID="{99AF2A1F-502F-4D61-8991-6CD4BB1693AC}">
  <ds:schemaRefs>
    <ds:schemaRef ds:uri="http://purl.org/dc/dcmitype/"/>
    <ds:schemaRef ds:uri="http://schemas.microsoft.com/office/2006/metadata/properties"/>
    <ds:schemaRef ds:uri="http://schemas.openxmlformats.org/package/2006/metadata/core-properties"/>
    <ds:schemaRef ds:uri="http://purl.org/dc/elements/1.1/"/>
    <ds:schemaRef ds:uri="18c87183-e34e-4eb1-bead-cbbd126af94c"/>
    <ds:schemaRef ds:uri="http://www.w3.org/XML/1998/namespace"/>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121</TotalTime>
  <Words>446</Words>
  <Application>Microsoft Office PowerPoint</Application>
  <PresentationFormat>Widescreen</PresentationFormat>
  <Paragraphs>41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Microsoft YaHei</vt:lpstr>
      <vt:lpstr>Aptos</vt:lpstr>
      <vt:lpstr>Arial</vt:lpstr>
      <vt:lpstr>Bierstadt</vt:lpstr>
      <vt:lpstr>GestaltVTI</vt:lpstr>
      <vt:lpstr>Eedi - Mining Misconceptions in Mathematics</vt:lpstr>
      <vt:lpstr>Appendix</vt:lpstr>
      <vt:lpstr>Introduction</vt:lpstr>
      <vt:lpstr>Background – Competition Data</vt:lpstr>
      <vt:lpstr>Dataset: misconception_mapping.csv Details of Misconception Matching with IDs </vt:lpstr>
      <vt:lpstr>Dataset: train.csv </vt:lpstr>
      <vt:lpstr>Dataset: test.csv / sample_submission.csv</vt:lpstr>
      <vt:lpstr>Evaluation Metrics </vt:lpstr>
      <vt:lpstr>Algorithm </vt:lpstr>
      <vt:lpstr>Data Generation: Filling Missing Misconceptions </vt:lpstr>
      <vt:lpstr>Contrastive Learning Fine-Tuning of LLM </vt:lpstr>
      <vt:lpstr>PowerPoint Presentation</vt:lpstr>
      <vt:lpstr>Retrieval</vt:lpstr>
      <vt:lpstr>Rerank</vt:lpstr>
      <vt:lpstr>Similarity Matching </vt:lpstr>
      <vt:lpstr>Similarity Matching </vt:lpstr>
      <vt:lpstr>Results</vt:lpstr>
      <vt:lpstr>Let’s chat &amp;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LEE Chung Hei</dc:creator>
  <cp:lastModifiedBy>LEE Chung Hei</cp:lastModifiedBy>
  <cp:revision>5</cp:revision>
  <dcterms:created xsi:type="dcterms:W3CDTF">2025-06-12T14:08:43Z</dcterms:created>
  <dcterms:modified xsi:type="dcterms:W3CDTF">2025-06-12T16:15:55Z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0x010100E9AEA86C809AF346B82B25A93F1B8534</vt:lpwstr>
  </property>
</Properties>
</file>